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7"/>
  </p:notes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Modular" charset="1" panose="000008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  <p:embeddedFont>
      <p:font typeface="Montserrat" charset="1" panose="00000500000000000000"/>
      <p:regular r:id="rId17"/>
    </p:embeddedFont>
    <p:embeddedFont>
      <p:font typeface="Montserrat Bold" charset="1" panose="00000800000000000000"/>
      <p:regular r:id="rId18"/>
    </p:embeddedFont>
    <p:embeddedFont>
      <p:font typeface="Montserrat Italics" charset="1" panose="00000500000000000000"/>
      <p:regular r:id="rId19"/>
    </p:embeddedFont>
    <p:embeddedFont>
      <p:font typeface="Montserrat Bold Italics" charset="1" panose="00000800000000000000"/>
      <p:regular r:id="rId20"/>
    </p:embeddedFont>
    <p:embeddedFont>
      <p:font typeface="Montserrat Thin" charset="1" panose="00000300000000000000"/>
      <p:regular r:id="rId21"/>
    </p:embeddedFont>
    <p:embeddedFont>
      <p:font typeface="Montserrat Thin Italics" charset="1" panose="00000300000000000000"/>
      <p:regular r:id="rId22"/>
    </p:embeddedFont>
    <p:embeddedFont>
      <p:font typeface="Montserrat Extra-Light" charset="1" panose="00000300000000000000"/>
      <p:regular r:id="rId23"/>
    </p:embeddedFont>
    <p:embeddedFont>
      <p:font typeface="Montserrat Extra-Light Italics" charset="1" panose="00000300000000000000"/>
      <p:regular r:id="rId24"/>
    </p:embeddedFont>
    <p:embeddedFont>
      <p:font typeface="Montserrat Light" charset="1" panose="00000400000000000000"/>
      <p:regular r:id="rId25"/>
    </p:embeddedFont>
    <p:embeddedFont>
      <p:font typeface="Montserrat Light Italics" charset="1" panose="00000400000000000000"/>
      <p:regular r:id="rId26"/>
    </p:embeddedFont>
    <p:embeddedFont>
      <p:font typeface="Montserrat Medium" charset="1" panose="00000600000000000000"/>
      <p:regular r:id="rId27"/>
    </p:embeddedFont>
    <p:embeddedFont>
      <p:font typeface="Montserrat Medium Italics" charset="1" panose="00000600000000000000"/>
      <p:regular r:id="rId28"/>
    </p:embeddedFont>
    <p:embeddedFont>
      <p:font typeface="Montserrat Semi-Bold" charset="1" panose="00000700000000000000"/>
      <p:regular r:id="rId29"/>
    </p:embeddedFont>
    <p:embeddedFont>
      <p:font typeface="Montserrat Semi-Bold Italics" charset="1" panose="00000700000000000000"/>
      <p:regular r:id="rId30"/>
    </p:embeddedFont>
    <p:embeddedFont>
      <p:font typeface="Montserrat Ultra-Bold" charset="1" panose="00000900000000000000"/>
      <p:regular r:id="rId31"/>
    </p:embeddedFont>
    <p:embeddedFont>
      <p:font typeface="Montserrat Ultra-Bold Italics" charset="1" panose="00000900000000000000"/>
      <p:regular r:id="rId32"/>
    </p:embeddedFont>
    <p:embeddedFont>
      <p:font typeface="Montserrat Heavy" charset="1" panose="00000A00000000000000"/>
      <p:regular r:id="rId33"/>
    </p:embeddedFont>
    <p:embeddedFont>
      <p:font typeface="Montserrat Heavy Italics" charset="1" panose="00000A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notesMasters/notesMaster1.xml" Type="http://schemas.openxmlformats.org/officeDocument/2006/relationships/notesMaster"/><Relationship Id="rId48" Target="theme/theme2.xml" Type="http://schemas.openxmlformats.org/officeDocument/2006/relationships/theme"/><Relationship Id="rId49" Target="notesSlides/notesSlide1.xml" Type="http://schemas.openxmlformats.org/officeDocument/2006/relationships/notes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1.png" Type="http://schemas.openxmlformats.org/officeDocument/2006/relationships/image"/><Relationship Id="rId4" Target="../media/image12.gif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svg" Type="http://schemas.openxmlformats.org/officeDocument/2006/relationships/image"/><Relationship Id="rId11" Target="../media/image24.png" Type="http://schemas.openxmlformats.org/officeDocument/2006/relationships/image"/><Relationship Id="rId12" Target="../media/image25.svg" Type="http://schemas.openxmlformats.org/officeDocument/2006/relationships/image"/><Relationship Id="rId2" Target="../media/image3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0" t="-1751" r="0" b="-1691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273600" y="-180461"/>
            <a:ext cx="10355392" cy="10779189"/>
            <a:chOff x="0" y="0"/>
            <a:chExt cx="1928496" cy="20074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28496" cy="2007420"/>
            </a:xfrm>
            <a:custGeom>
              <a:avLst/>
              <a:gdLst/>
              <a:ahLst/>
              <a:cxnLst/>
              <a:rect r="r" b="b" t="t" l="l"/>
              <a:pathLst>
                <a:path h="2007420" w="1928496">
                  <a:moveTo>
                    <a:pt x="0" y="0"/>
                  </a:moveTo>
                  <a:lnTo>
                    <a:pt x="1928496" y="0"/>
                  </a:lnTo>
                  <a:lnTo>
                    <a:pt x="1928496" y="2007420"/>
                  </a:lnTo>
                  <a:lnTo>
                    <a:pt x="0" y="2007420"/>
                  </a:lnTo>
                  <a:close/>
                </a:path>
              </a:pathLst>
            </a:custGeom>
            <a:solidFill>
              <a:srgbClr val="000000">
                <a:alpha val="71765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718565" y="686339"/>
            <a:ext cx="12753417" cy="7928731"/>
          </a:xfrm>
          <a:custGeom>
            <a:avLst/>
            <a:gdLst/>
            <a:ahLst/>
            <a:cxnLst/>
            <a:rect r="r" b="b" t="t" l="l"/>
            <a:pathLst>
              <a:path h="7928731" w="12753417">
                <a:moveTo>
                  <a:pt x="0" y="0"/>
                </a:moveTo>
                <a:lnTo>
                  <a:pt x="12753418" y="0"/>
                </a:lnTo>
                <a:lnTo>
                  <a:pt x="12753418" y="7928731"/>
                </a:lnTo>
                <a:lnTo>
                  <a:pt x="0" y="79287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083" r="0" b="-308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572313" y="5777670"/>
            <a:ext cx="7056679" cy="336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53"/>
              </a:lnSpc>
            </a:pPr>
            <a:r>
              <a:rPr lang="en-US" sz="1966">
                <a:solidFill>
                  <a:srgbClr val="FFFFFF"/>
                </a:solidFill>
                <a:latin typeface="Montserrat"/>
              </a:rPr>
              <a:t>Elevate Your Workout, Elevate Your Life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-9333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49438" y="3038335"/>
            <a:ext cx="4471555" cy="5639121"/>
            <a:chOff x="0" y="0"/>
            <a:chExt cx="1114694" cy="1405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694" cy="1405752"/>
            </a:xfrm>
            <a:custGeom>
              <a:avLst/>
              <a:gdLst/>
              <a:ahLst/>
              <a:cxnLst/>
              <a:rect r="r" b="b" t="t" l="l"/>
              <a:pathLst>
                <a:path h="1405752" w="1114694">
                  <a:moveTo>
                    <a:pt x="0" y="0"/>
                  </a:moveTo>
                  <a:lnTo>
                    <a:pt x="1114694" y="0"/>
                  </a:lnTo>
                  <a:lnTo>
                    <a:pt x="1114694" y="1405752"/>
                  </a:lnTo>
                  <a:lnTo>
                    <a:pt x="0" y="1405752"/>
                  </a:lnTo>
                  <a:close/>
                </a:path>
              </a:pathLst>
            </a:custGeom>
            <a:solidFill>
              <a:srgbClr val="25262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14694" cy="14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15661" y="853965"/>
            <a:ext cx="7056679" cy="81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4"/>
              </a:lnSpc>
            </a:pPr>
            <a:r>
              <a:rPr lang="en-US" sz="5057">
                <a:solidFill>
                  <a:srgbClr val="FFFFFF"/>
                </a:solidFill>
                <a:latin typeface="Montserrat Semi-Bold"/>
              </a:rPr>
              <a:t>Project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15653" y="1805593"/>
            <a:ext cx="10386410" cy="423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6">
                <a:solidFill>
                  <a:srgbClr val="FFFFFF">
                    <a:alpha val="80000"/>
                  </a:srgbClr>
                </a:solidFill>
                <a:latin typeface="Montserrat Bold"/>
              </a:rPr>
              <a:t>Colaboration Tools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509052" y="6026614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6"/>
                </a:lnTo>
                <a:lnTo>
                  <a:pt x="0" y="23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09052" y="6697634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6"/>
                </a:lnTo>
                <a:lnTo>
                  <a:pt x="0" y="23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83813" y="3778660"/>
            <a:ext cx="2333964" cy="47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968">
                <a:solidFill>
                  <a:srgbClr val="FFFFFF"/>
                </a:solidFill>
                <a:latin typeface="Montserrat Semi-Bold"/>
              </a:rPr>
              <a:t>MS Teams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046531" y="5406134"/>
            <a:ext cx="2217211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General Comms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09052" y="5464882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74411" y="5967866"/>
            <a:ext cx="2389356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Team Meetings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06792" y="3038335"/>
            <a:ext cx="4672998" cy="5639121"/>
            <a:chOff x="0" y="0"/>
            <a:chExt cx="1164911" cy="14057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64911" cy="1405752"/>
            </a:xfrm>
            <a:custGeom>
              <a:avLst/>
              <a:gdLst/>
              <a:ahLst/>
              <a:cxnLst/>
              <a:rect r="r" b="b" t="t" l="l"/>
              <a:pathLst>
                <a:path h="1405752" w="1164911">
                  <a:moveTo>
                    <a:pt x="0" y="0"/>
                  </a:moveTo>
                  <a:lnTo>
                    <a:pt x="1164911" y="0"/>
                  </a:lnTo>
                  <a:lnTo>
                    <a:pt x="1164911" y="1405752"/>
                  </a:lnTo>
                  <a:lnTo>
                    <a:pt x="0" y="1405752"/>
                  </a:lnTo>
                  <a:close/>
                </a:path>
              </a:pathLst>
            </a:custGeom>
            <a:solidFill>
              <a:srgbClr val="25262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164911" cy="14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666406" y="6026614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6"/>
                </a:lnTo>
                <a:lnTo>
                  <a:pt x="0" y="23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666406" y="6527033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233641" y="3778660"/>
            <a:ext cx="1849055" cy="47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968">
                <a:solidFill>
                  <a:srgbClr val="FFFFFF"/>
                </a:solidFill>
                <a:latin typeface="Montserrat Semi-Bold"/>
              </a:rPr>
              <a:t>Trello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03886" y="5406134"/>
            <a:ext cx="3073765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Task Management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203886" y="6483371"/>
            <a:ext cx="2891218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Issue Tracker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666406" y="5464882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231765" y="5967866"/>
            <a:ext cx="3045885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Check Member Progress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965565" y="3038335"/>
            <a:ext cx="4672998" cy="5639121"/>
            <a:chOff x="0" y="0"/>
            <a:chExt cx="1164911" cy="140575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64911" cy="1405752"/>
            </a:xfrm>
            <a:custGeom>
              <a:avLst/>
              <a:gdLst/>
              <a:ahLst/>
              <a:cxnLst/>
              <a:rect r="r" b="b" t="t" l="l"/>
              <a:pathLst>
                <a:path h="1405752" w="1164911">
                  <a:moveTo>
                    <a:pt x="0" y="0"/>
                  </a:moveTo>
                  <a:lnTo>
                    <a:pt x="1164911" y="0"/>
                  </a:lnTo>
                  <a:lnTo>
                    <a:pt x="1164911" y="1405752"/>
                  </a:lnTo>
                  <a:lnTo>
                    <a:pt x="0" y="1405752"/>
                  </a:lnTo>
                  <a:close/>
                </a:path>
              </a:pathLst>
            </a:custGeom>
            <a:solidFill>
              <a:srgbClr val="252629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164911" cy="14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12825179" y="6026614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6"/>
                </a:lnTo>
                <a:lnTo>
                  <a:pt x="0" y="23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2825179" y="6527033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2672339" y="3778660"/>
            <a:ext cx="3558105" cy="47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968">
                <a:solidFill>
                  <a:srgbClr val="FFFFFF"/>
                </a:solidFill>
                <a:latin typeface="Montserrat Semi-Bold"/>
              </a:rPr>
              <a:t>VS Code + Github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362658" y="5406134"/>
            <a:ext cx="3143038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Synced Dev Environment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362658" y="6483371"/>
            <a:ext cx="2891218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Code Reviews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2825179" y="5464882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3390538" y="5967866"/>
            <a:ext cx="2664885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Version Control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074411" y="6498458"/>
            <a:ext cx="2389356" cy="611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Instant Messaging between members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55" r="0" b="-3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37027" y="4585394"/>
            <a:ext cx="6813945" cy="2010771"/>
            <a:chOff x="0" y="0"/>
            <a:chExt cx="9085260" cy="26810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9085260" cy="1676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298"/>
                </a:lnSpc>
              </a:pPr>
              <a:r>
                <a:rPr lang="en-US" sz="7921">
                  <a:solidFill>
                    <a:srgbClr val="FFFFFF"/>
                  </a:solidFill>
                  <a:latin typeface="Montserrat Bold"/>
                </a:rPr>
                <a:t>THANK YOU!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19684"/>
              <a:ext cx="8671963" cy="461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85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5661" y="853965"/>
            <a:ext cx="7056679" cy="81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4"/>
              </a:lnSpc>
            </a:pPr>
            <a:r>
              <a:rPr lang="en-US" sz="5057">
                <a:solidFill>
                  <a:srgbClr val="FFFFFF"/>
                </a:solidFill>
                <a:latin typeface="Montserrat Semi-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216355" y="3952176"/>
            <a:ext cx="13762704" cy="366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8484" indent="-299242" lvl="1">
              <a:lnSpc>
                <a:spcPts val="3603"/>
              </a:lnSpc>
              <a:buFont typeface="Arial"/>
              <a:buChar char="•"/>
            </a:pPr>
            <a:r>
              <a:rPr lang="en-US" sz="2772">
                <a:solidFill>
                  <a:srgbClr val="FFFFFF"/>
                </a:solidFill>
                <a:latin typeface="Montserrat Semi-Bold"/>
              </a:rPr>
              <a:t>Database: ​​Pandit, N. (n.d.). Gym Exercise Dataset. Retrieved from Kaggle: https://www.kaggle.com/datasets/niharika41298/gym-exercise-data </a:t>
            </a:r>
          </a:p>
          <a:p>
            <a:pPr marL="598484" indent="-299242" lvl="1">
              <a:lnSpc>
                <a:spcPts val="3603"/>
              </a:lnSpc>
              <a:buFont typeface="Arial"/>
              <a:buChar char="•"/>
            </a:pPr>
            <a:r>
              <a:rPr lang="en-US" sz="2772">
                <a:solidFill>
                  <a:srgbClr val="FFFFFF"/>
                </a:solidFill>
                <a:latin typeface="Montserrat Semi-Bold"/>
              </a:rPr>
              <a:t>Ganapathy, A. (2015). AI Fitness Checks, Maintenance and Monitoring on Systems Managing Content &amp; Data: A Study on CMS World. Malaysian Journal of Medical and Biological Research, 2(2), 113-118.</a:t>
            </a:r>
          </a:p>
          <a:p>
            <a:pPr marL="598484" indent="-299242" lvl="1">
              <a:lnSpc>
                <a:spcPts val="3603"/>
              </a:lnSpc>
              <a:buFont typeface="Arial"/>
              <a:buChar char="•"/>
            </a:pPr>
            <a:r>
              <a:rPr lang="en-US" sz="2772">
                <a:solidFill>
                  <a:srgbClr val="FFFFFF"/>
                </a:solidFill>
                <a:latin typeface="Montserrat Semi-Bold"/>
              </a:rPr>
              <a:t>Huang, J., Kaewunruen, S., &amp; Ning, J. (2022). AI-based quantification of fitness activities using smartphones. Sustainability, 14(2), 690.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63682" y="-173182"/>
            <a:ext cx="19067318" cy="10593707"/>
            <a:chOff x="0" y="0"/>
            <a:chExt cx="3549195" cy="197191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49195" cy="1971915"/>
            </a:xfrm>
            <a:custGeom>
              <a:avLst/>
              <a:gdLst/>
              <a:ahLst/>
              <a:cxnLst/>
              <a:rect r="r" b="b" t="t" l="l"/>
              <a:pathLst>
                <a:path h="1971915" w="3549195">
                  <a:moveTo>
                    <a:pt x="0" y="0"/>
                  </a:moveTo>
                  <a:lnTo>
                    <a:pt x="3549195" y="0"/>
                  </a:lnTo>
                  <a:lnTo>
                    <a:pt x="3549195" y="1971915"/>
                  </a:lnTo>
                  <a:lnTo>
                    <a:pt x="0" y="1971915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982191" y="1134298"/>
            <a:ext cx="1632361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Montserrat Bold"/>
              </a:rPr>
              <a:t>Empowering Health &amp; Fitness: Building a Holistic Fitness App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82191" y="3730020"/>
            <a:ext cx="15968328" cy="3887232"/>
            <a:chOff x="0" y="0"/>
            <a:chExt cx="21291104" cy="51829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204529"/>
              <a:ext cx="523260" cy="380018"/>
            </a:xfrm>
            <a:custGeom>
              <a:avLst/>
              <a:gdLst/>
              <a:ahLst/>
              <a:cxnLst/>
              <a:rect r="r" b="b" t="t" l="l"/>
              <a:pathLst>
                <a:path h="380018" w="523260">
                  <a:moveTo>
                    <a:pt x="0" y="0"/>
                  </a:moveTo>
                  <a:lnTo>
                    <a:pt x="523260" y="0"/>
                  </a:lnTo>
                  <a:lnTo>
                    <a:pt x="523260" y="380017"/>
                  </a:lnTo>
                  <a:lnTo>
                    <a:pt x="0" y="3800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66885" y="-76200"/>
              <a:ext cx="20424218" cy="865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93"/>
                </a:lnSpc>
              </a:pPr>
              <a:r>
                <a:rPr lang="en-US" sz="3924">
                  <a:solidFill>
                    <a:srgbClr val="D9D9D9"/>
                  </a:solidFill>
                  <a:latin typeface="Montserrat Bold"/>
                </a:rPr>
                <a:t>Addressing Unique Health Needs for Men and Women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2401479"/>
              <a:ext cx="523260" cy="380018"/>
            </a:xfrm>
            <a:custGeom>
              <a:avLst/>
              <a:gdLst/>
              <a:ahLst/>
              <a:cxnLst/>
              <a:rect r="r" b="b" t="t" l="l"/>
              <a:pathLst>
                <a:path h="380018" w="523260">
                  <a:moveTo>
                    <a:pt x="0" y="0"/>
                  </a:moveTo>
                  <a:lnTo>
                    <a:pt x="523260" y="0"/>
                  </a:lnTo>
                  <a:lnTo>
                    <a:pt x="523260" y="380018"/>
                  </a:lnTo>
                  <a:lnTo>
                    <a:pt x="0" y="380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920456" y="2120751"/>
              <a:ext cx="13218847" cy="1787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93"/>
                </a:lnSpc>
              </a:pPr>
              <a:r>
                <a:rPr lang="en-US" sz="3924">
                  <a:solidFill>
                    <a:srgbClr val="D9D9D9"/>
                  </a:solidFill>
                  <a:latin typeface="Montserrat Bold"/>
                </a:rPr>
                <a:t>Promoting Diversity in Fitness and User-Friendliness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4598430"/>
              <a:ext cx="523260" cy="380018"/>
            </a:xfrm>
            <a:custGeom>
              <a:avLst/>
              <a:gdLst/>
              <a:ahLst/>
              <a:cxnLst/>
              <a:rect r="r" b="b" t="t" l="l"/>
              <a:pathLst>
                <a:path h="380018" w="523260">
                  <a:moveTo>
                    <a:pt x="0" y="0"/>
                  </a:moveTo>
                  <a:lnTo>
                    <a:pt x="523260" y="0"/>
                  </a:lnTo>
                  <a:lnTo>
                    <a:pt x="523260" y="380018"/>
                  </a:lnTo>
                  <a:lnTo>
                    <a:pt x="0" y="3800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66885" y="4317702"/>
              <a:ext cx="14168901" cy="865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93"/>
                </a:lnSpc>
              </a:pPr>
              <a:r>
                <a:rPr lang="en-US" sz="3924">
                  <a:solidFill>
                    <a:srgbClr val="D9D9D9"/>
                  </a:solidFill>
                  <a:latin typeface="Montserrat Bold"/>
                </a:rPr>
                <a:t>Increasing Interest in Women's Health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5015"/>
            <a:ext cx="18288000" cy="10251985"/>
          </a:xfrm>
          <a:custGeom>
            <a:avLst/>
            <a:gdLst/>
            <a:ahLst/>
            <a:cxnLst/>
            <a:rect r="r" b="b" t="t" l="l"/>
            <a:pathLst>
              <a:path h="10251985" w="18288000">
                <a:moveTo>
                  <a:pt x="0" y="0"/>
                </a:moveTo>
                <a:lnTo>
                  <a:pt x="18288000" y="0"/>
                </a:lnTo>
                <a:lnTo>
                  <a:pt x="18288000" y="10251985"/>
                </a:lnTo>
                <a:lnTo>
                  <a:pt x="0" y="10251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13" r="0" b="-775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12389" y="-285476"/>
            <a:ext cx="18803213" cy="10696751"/>
            <a:chOff x="0" y="0"/>
            <a:chExt cx="3404963" cy="1937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04963" cy="1937012"/>
            </a:xfrm>
            <a:custGeom>
              <a:avLst/>
              <a:gdLst/>
              <a:ahLst/>
              <a:cxnLst/>
              <a:rect r="r" b="b" t="t" l="l"/>
              <a:pathLst>
                <a:path h="1937012" w="3404963">
                  <a:moveTo>
                    <a:pt x="0" y="0"/>
                  </a:moveTo>
                  <a:lnTo>
                    <a:pt x="3404963" y="0"/>
                  </a:lnTo>
                  <a:lnTo>
                    <a:pt x="3404963" y="1937012"/>
                  </a:lnTo>
                  <a:lnTo>
                    <a:pt x="0" y="1937012"/>
                  </a:lnTo>
                  <a:close/>
                </a:path>
              </a:pathLst>
            </a:custGeom>
            <a:solidFill>
              <a:srgbClr val="252629">
                <a:alpha val="8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47111" y="2132971"/>
            <a:ext cx="12055950" cy="424180"/>
            <a:chOff x="0" y="0"/>
            <a:chExt cx="16074599" cy="5655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31956"/>
              <a:ext cx="687195" cy="499075"/>
            </a:xfrm>
            <a:custGeom>
              <a:avLst/>
              <a:gdLst/>
              <a:ahLst/>
              <a:cxnLst/>
              <a:rect r="r" b="b" t="t" l="l"/>
              <a:pathLst>
                <a:path h="499075" w="687195">
                  <a:moveTo>
                    <a:pt x="0" y="0"/>
                  </a:moveTo>
                  <a:lnTo>
                    <a:pt x="687195" y="0"/>
                  </a:lnTo>
                  <a:lnTo>
                    <a:pt x="687195" y="499075"/>
                  </a:lnTo>
                  <a:lnTo>
                    <a:pt x="0" y="499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138475" y="-47625"/>
              <a:ext cx="14936124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D9D9D9"/>
                  </a:solidFill>
                  <a:latin typeface="Montserrat Bold"/>
                </a:rPr>
                <a:t>Women make up 75% of the fitness industry (Exercise.com)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71002" y="6102608"/>
            <a:ext cx="515396" cy="374306"/>
          </a:xfrm>
          <a:custGeom>
            <a:avLst/>
            <a:gdLst/>
            <a:ahLst/>
            <a:cxnLst/>
            <a:rect r="r" b="b" t="t" l="l"/>
            <a:pathLst>
              <a:path h="374306" w="515396">
                <a:moveTo>
                  <a:pt x="0" y="0"/>
                </a:moveTo>
                <a:lnTo>
                  <a:pt x="515396" y="0"/>
                </a:lnTo>
                <a:lnTo>
                  <a:pt x="515396" y="374306"/>
                </a:lnTo>
                <a:lnTo>
                  <a:pt x="0" y="374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47111" y="3061976"/>
            <a:ext cx="2363210" cy="1657201"/>
          </a:xfrm>
          <a:custGeom>
            <a:avLst/>
            <a:gdLst/>
            <a:ahLst/>
            <a:cxnLst/>
            <a:rect r="r" b="b" t="t" l="l"/>
            <a:pathLst>
              <a:path h="1657201" w="2363210">
                <a:moveTo>
                  <a:pt x="0" y="0"/>
                </a:moveTo>
                <a:lnTo>
                  <a:pt x="2363210" y="0"/>
                </a:lnTo>
                <a:lnTo>
                  <a:pt x="2363210" y="1657201"/>
                </a:lnTo>
                <a:lnTo>
                  <a:pt x="0" y="16572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381789"/>
            <a:ext cx="2248783" cy="1717253"/>
          </a:xfrm>
          <a:custGeom>
            <a:avLst/>
            <a:gdLst/>
            <a:ahLst/>
            <a:cxnLst/>
            <a:rect r="r" b="b" t="t" l="l"/>
            <a:pathLst>
              <a:path h="1717253" w="2248783">
                <a:moveTo>
                  <a:pt x="0" y="0"/>
                </a:moveTo>
                <a:lnTo>
                  <a:pt x="2248783" y="0"/>
                </a:lnTo>
                <a:lnTo>
                  <a:pt x="2248783" y="1717253"/>
                </a:lnTo>
                <a:lnTo>
                  <a:pt x="0" y="1717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139238" y="4988698"/>
            <a:ext cx="9525" cy="28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59703"/>
            <a:ext cx="39405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Trends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05783" y="3108772"/>
            <a:ext cx="4933454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Convenience &amp; Accessibilty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05783" y="3809851"/>
            <a:ext cx="365283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Privacy and Comfort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213483" y="4459462"/>
            <a:ext cx="6212562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Customisation and Personalisation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10386" y="7646688"/>
            <a:ext cx="458886" cy="1063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4"/>
              </a:lnSpc>
              <a:spcBef>
                <a:spcPct val="0"/>
              </a:spcBef>
            </a:pPr>
            <a:r>
              <a:rPr lang="en-US" sz="6281">
                <a:solidFill>
                  <a:srgbClr val="FFFFFF"/>
                </a:solidFill>
                <a:latin typeface="Montserrat"/>
              </a:rPr>
              <a:t>+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032202" y="7903863"/>
            <a:ext cx="2207909" cy="937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27"/>
              </a:lnSpc>
            </a:pPr>
            <a:r>
              <a:rPr lang="en-US" sz="7027" spc="1110">
                <a:solidFill>
                  <a:srgbClr val="FFFFFF"/>
                </a:solidFill>
                <a:latin typeface="HK Modular Bold Italics"/>
              </a:rPr>
              <a:t>A.I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85471" y="6005109"/>
            <a:ext cx="15447764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Women are more likely to consider themselves as being unhealthy (26%) vs men (21%).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(PureGym)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5015"/>
            <a:ext cx="18288000" cy="10251985"/>
          </a:xfrm>
          <a:custGeom>
            <a:avLst/>
            <a:gdLst/>
            <a:ahLst/>
            <a:cxnLst/>
            <a:rect r="r" b="b" t="t" l="l"/>
            <a:pathLst>
              <a:path h="10251985" w="18288000">
                <a:moveTo>
                  <a:pt x="0" y="0"/>
                </a:moveTo>
                <a:lnTo>
                  <a:pt x="18288000" y="0"/>
                </a:lnTo>
                <a:lnTo>
                  <a:pt x="18288000" y="10251985"/>
                </a:lnTo>
                <a:lnTo>
                  <a:pt x="0" y="10251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313" r="0" b="-775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26483" y="-172027"/>
            <a:ext cx="19131440" cy="10666070"/>
            <a:chOff x="0" y="0"/>
            <a:chExt cx="3404963" cy="18983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04963" cy="1898319"/>
            </a:xfrm>
            <a:custGeom>
              <a:avLst/>
              <a:gdLst/>
              <a:ahLst/>
              <a:cxnLst/>
              <a:rect r="r" b="b" t="t" l="l"/>
              <a:pathLst>
                <a:path h="1898319" w="3404963">
                  <a:moveTo>
                    <a:pt x="0" y="0"/>
                  </a:moveTo>
                  <a:lnTo>
                    <a:pt x="3404963" y="0"/>
                  </a:lnTo>
                  <a:lnTo>
                    <a:pt x="3404963" y="1898319"/>
                  </a:lnTo>
                  <a:lnTo>
                    <a:pt x="0" y="1898319"/>
                  </a:lnTo>
                  <a:close/>
                </a:path>
              </a:pathLst>
            </a:custGeom>
            <a:solidFill>
              <a:srgbClr val="252629">
                <a:alpha val="80000"/>
              </a:srgbClr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476437" y="331153"/>
            <a:ext cx="8461399" cy="5959137"/>
          </a:xfrm>
          <a:custGeom>
            <a:avLst/>
            <a:gdLst/>
            <a:ahLst/>
            <a:cxnLst/>
            <a:rect r="r" b="b" t="t" l="l"/>
            <a:pathLst>
              <a:path h="5959137" w="8461399">
                <a:moveTo>
                  <a:pt x="0" y="0"/>
                </a:moveTo>
                <a:lnTo>
                  <a:pt x="8461399" y="0"/>
                </a:lnTo>
                <a:lnTo>
                  <a:pt x="8461399" y="5959137"/>
                </a:lnTo>
                <a:lnTo>
                  <a:pt x="0" y="59591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749" r="0" b="-27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988698"/>
            <a:ext cx="9525" cy="28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59703"/>
            <a:ext cx="394057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Trends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6744" y="7289961"/>
            <a:ext cx="17261092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 “Two in five people (41%) say they are simply too tired after work to exercise, while a third (34%) say their job doesn’t leave them enough time to exercise. “ (PureGym)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806833"/>
            <a:ext cx="18278475" cy="148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ontserrat"/>
              </a:rPr>
              <a:t> 66% </a:t>
            </a:r>
            <a:r>
              <a:rPr lang="en-US" sz="2800">
                <a:solidFill>
                  <a:srgbClr val="FFFFFF"/>
                </a:solidFill>
                <a:latin typeface="Montserrat"/>
              </a:rPr>
              <a:t>of people in the UK say they don’t look after their health as much as they should (+1% since last year)  (PureGym)</a:t>
            </a:r>
          </a:p>
          <a:p>
            <a:pPr algn="ctr" marL="302418" indent="-151209" lvl="1">
              <a:lnSpc>
                <a:spcPts val="1961"/>
              </a:lnSpc>
              <a:spcBef>
                <a:spcPct val="0"/>
              </a:spcBef>
              <a:buFont typeface="Arial"/>
              <a:buChar char="•"/>
            </a:pPr>
          </a:p>
          <a:p>
            <a:pPr algn="ctr">
              <a:lnSpc>
                <a:spcPts val="196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1669097"/>
            <a:ext cx="7199638" cy="2535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39"/>
              </a:lnSpc>
            </a:pPr>
            <a:r>
              <a:rPr lang="en-US" sz="2885">
                <a:solidFill>
                  <a:srgbClr val="D9D9D9"/>
                </a:solidFill>
                <a:latin typeface="Montserrat Bold"/>
              </a:rPr>
              <a:t>“People are turning to fitness apps as a convenient solution to track their workouts, set goals, and access personalised training programs.” (Statista)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04668" y="4802949"/>
            <a:ext cx="2094318" cy="193724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3589687" y="4838204"/>
            <a:ext cx="334674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Lack Of Motivation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89687" y="5557660"/>
            <a:ext cx="3029248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Time Constraints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89687" y="6268388"/>
            <a:ext cx="1689596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Montserrat"/>
              </a:rPr>
              <a:t>Boredom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34813" y="962025"/>
            <a:ext cx="9192967" cy="1063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65"/>
              </a:lnSpc>
            </a:pPr>
            <a:r>
              <a:rPr lang="en-US" sz="6588">
                <a:solidFill>
                  <a:srgbClr val="D9D9D9"/>
                </a:solidFill>
                <a:latin typeface="Montserrat Bold"/>
              </a:rPr>
              <a:t>Main Features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234813" y="2798895"/>
            <a:ext cx="12055950" cy="419001"/>
            <a:chOff x="0" y="0"/>
            <a:chExt cx="16074599" cy="5586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31956"/>
              <a:ext cx="687195" cy="499075"/>
            </a:xfrm>
            <a:custGeom>
              <a:avLst/>
              <a:gdLst/>
              <a:ahLst/>
              <a:cxnLst/>
              <a:rect r="r" b="b" t="t" l="l"/>
              <a:pathLst>
                <a:path h="499075" w="687195">
                  <a:moveTo>
                    <a:pt x="0" y="0"/>
                  </a:moveTo>
                  <a:lnTo>
                    <a:pt x="687195" y="0"/>
                  </a:lnTo>
                  <a:lnTo>
                    <a:pt x="687195" y="499075"/>
                  </a:lnTo>
                  <a:lnTo>
                    <a:pt x="0" y="499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38475" y="-47625"/>
              <a:ext cx="14936124" cy="60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1"/>
                </a:lnSpc>
              </a:pPr>
              <a:r>
                <a:rPr lang="en-US" sz="2829">
                  <a:solidFill>
                    <a:srgbClr val="D9D9D9"/>
                  </a:solidFill>
                  <a:latin typeface="Montserrat Bold"/>
                </a:rPr>
                <a:t>Filtering Functionality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234813" y="4248729"/>
            <a:ext cx="12055950" cy="419001"/>
            <a:chOff x="0" y="0"/>
            <a:chExt cx="16074599" cy="558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31956"/>
              <a:ext cx="687195" cy="499075"/>
            </a:xfrm>
            <a:custGeom>
              <a:avLst/>
              <a:gdLst/>
              <a:ahLst/>
              <a:cxnLst/>
              <a:rect r="r" b="b" t="t" l="l"/>
              <a:pathLst>
                <a:path h="499075" w="687195">
                  <a:moveTo>
                    <a:pt x="0" y="0"/>
                  </a:moveTo>
                  <a:lnTo>
                    <a:pt x="687195" y="0"/>
                  </a:lnTo>
                  <a:lnTo>
                    <a:pt x="687195" y="499075"/>
                  </a:lnTo>
                  <a:lnTo>
                    <a:pt x="0" y="499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38475" y="-47625"/>
              <a:ext cx="14936124" cy="60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1"/>
                </a:lnSpc>
              </a:pPr>
              <a:r>
                <a:rPr lang="en-US" sz="2829">
                  <a:solidFill>
                    <a:srgbClr val="D9D9D9"/>
                  </a:solidFill>
                  <a:latin typeface="Montserrat Bold"/>
                </a:rPr>
                <a:t>Large Exercise Database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34813" y="5698562"/>
            <a:ext cx="12055950" cy="419001"/>
            <a:chOff x="0" y="0"/>
            <a:chExt cx="16074599" cy="5586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1956"/>
              <a:ext cx="687195" cy="499075"/>
            </a:xfrm>
            <a:custGeom>
              <a:avLst/>
              <a:gdLst/>
              <a:ahLst/>
              <a:cxnLst/>
              <a:rect r="r" b="b" t="t" l="l"/>
              <a:pathLst>
                <a:path h="499075" w="687195">
                  <a:moveTo>
                    <a:pt x="0" y="0"/>
                  </a:moveTo>
                  <a:lnTo>
                    <a:pt x="687195" y="0"/>
                  </a:lnTo>
                  <a:lnTo>
                    <a:pt x="687195" y="499075"/>
                  </a:lnTo>
                  <a:lnTo>
                    <a:pt x="0" y="499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38475" y="-47625"/>
              <a:ext cx="14936124" cy="60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1"/>
                </a:lnSpc>
              </a:pPr>
              <a:r>
                <a:rPr lang="en-US" sz="2829">
                  <a:solidFill>
                    <a:srgbClr val="D9D9D9"/>
                  </a:solidFill>
                  <a:latin typeface="Montserrat Bold"/>
                </a:rPr>
                <a:t>Preference Analysis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34813" y="7148396"/>
            <a:ext cx="12055950" cy="419001"/>
            <a:chOff x="0" y="0"/>
            <a:chExt cx="16074599" cy="55866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31956"/>
              <a:ext cx="687195" cy="499075"/>
            </a:xfrm>
            <a:custGeom>
              <a:avLst/>
              <a:gdLst/>
              <a:ahLst/>
              <a:cxnLst/>
              <a:rect r="r" b="b" t="t" l="l"/>
              <a:pathLst>
                <a:path h="499075" w="687195">
                  <a:moveTo>
                    <a:pt x="0" y="0"/>
                  </a:moveTo>
                  <a:lnTo>
                    <a:pt x="687195" y="0"/>
                  </a:lnTo>
                  <a:lnTo>
                    <a:pt x="687195" y="499075"/>
                  </a:lnTo>
                  <a:lnTo>
                    <a:pt x="0" y="499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138475" y="-47625"/>
              <a:ext cx="14936124" cy="60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1"/>
                </a:lnSpc>
              </a:pPr>
              <a:r>
                <a:rPr lang="en-US" sz="2829">
                  <a:solidFill>
                    <a:srgbClr val="D9D9D9"/>
                  </a:solidFill>
                  <a:latin typeface="Montserrat Bold"/>
                </a:rPr>
                <a:t>AI algorithm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234813" y="8596097"/>
            <a:ext cx="12055950" cy="419001"/>
            <a:chOff x="0" y="0"/>
            <a:chExt cx="16074599" cy="55866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31956"/>
              <a:ext cx="687195" cy="499075"/>
            </a:xfrm>
            <a:custGeom>
              <a:avLst/>
              <a:gdLst/>
              <a:ahLst/>
              <a:cxnLst/>
              <a:rect r="r" b="b" t="t" l="l"/>
              <a:pathLst>
                <a:path h="499075" w="687195">
                  <a:moveTo>
                    <a:pt x="0" y="0"/>
                  </a:moveTo>
                  <a:lnTo>
                    <a:pt x="687195" y="0"/>
                  </a:lnTo>
                  <a:lnTo>
                    <a:pt x="687195" y="499075"/>
                  </a:lnTo>
                  <a:lnTo>
                    <a:pt x="0" y="499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1138475" y="-47625"/>
              <a:ext cx="14936124" cy="60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1"/>
                </a:lnSpc>
              </a:pPr>
              <a:r>
                <a:rPr lang="en-US" sz="2829">
                  <a:solidFill>
                    <a:srgbClr val="D9D9D9"/>
                  </a:solidFill>
                  <a:latin typeface="Montserrat Bold"/>
                </a:rPr>
                <a:t>Descriptive Information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28700" y="2798895"/>
            <a:ext cx="5336203" cy="5036042"/>
          </a:xfrm>
          <a:custGeom>
            <a:avLst/>
            <a:gdLst/>
            <a:ahLst/>
            <a:cxnLst/>
            <a:rect r="r" b="b" t="t" l="l"/>
            <a:pathLst>
              <a:path h="5036042" w="5336203">
                <a:moveTo>
                  <a:pt x="0" y="0"/>
                </a:moveTo>
                <a:lnTo>
                  <a:pt x="5336203" y="0"/>
                </a:lnTo>
                <a:lnTo>
                  <a:pt x="5336203" y="5036042"/>
                </a:lnTo>
                <a:lnTo>
                  <a:pt x="0" y="50360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06733" y="-274925"/>
            <a:ext cx="19172963" cy="10779528"/>
            <a:chOff x="0" y="0"/>
            <a:chExt cx="3404132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04133" cy="1913890"/>
            </a:xfrm>
            <a:custGeom>
              <a:avLst/>
              <a:gdLst/>
              <a:ahLst/>
              <a:cxnLst/>
              <a:rect r="r" b="b" t="t" l="l"/>
              <a:pathLst>
                <a:path h="1913890" w="3404133">
                  <a:moveTo>
                    <a:pt x="0" y="0"/>
                  </a:moveTo>
                  <a:lnTo>
                    <a:pt x="3404133" y="0"/>
                  </a:lnTo>
                  <a:lnTo>
                    <a:pt x="3404133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000000">
                <a:alpha val="80000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973760" y="4712030"/>
            <a:ext cx="3972949" cy="4565231"/>
            <a:chOff x="0" y="0"/>
            <a:chExt cx="5297265" cy="6086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373535" y="2885718"/>
              <a:ext cx="923730" cy="897173"/>
            </a:xfrm>
            <a:custGeom>
              <a:avLst/>
              <a:gdLst/>
              <a:ahLst/>
              <a:cxnLst/>
              <a:rect r="r" b="b" t="t" l="l"/>
              <a:pathLst>
                <a:path h="897173" w="923730">
                  <a:moveTo>
                    <a:pt x="0" y="0"/>
                  </a:moveTo>
                  <a:lnTo>
                    <a:pt x="923730" y="0"/>
                  </a:lnTo>
                  <a:lnTo>
                    <a:pt x="923730" y="897173"/>
                  </a:lnTo>
                  <a:lnTo>
                    <a:pt x="0" y="897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5297265" cy="10824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87"/>
                </a:lnSpc>
              </a:pPr>
              <a:r>
                <a:rPr lang="en-US" sz="2528">
                  <a:solidFill>
                    <a:srgbClr val="FFFFFF"/>
                  </a:solidFill>
                  <a:latin typeface="Montserrat Semi-Bold"/>
                </a:rPr>
                <a:t>Female-Oriented Exercises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5884" y="1349605"/>
              <a:ext cx="4941381" cy="7588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360"/>
                </a:lnSpc>
              </a:pPr>
              <a:r>
                <a:rPr lang="en-US" sz="1685">
                  <a:solidFill>
                    <a:srgbClr val="FFFFFF">
                      <a:alpha val="80000"/>
                    </a:srgbClr>
                  </a:solidFill>
                  <a:latin typeface="Montserrat"/>
                </a:rPr>
                <a:t>Adapt to the market by providing excercises tailored to female users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122372"/>
              <a:ext cx="5297265" cy="529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287"/>
                </a:lnSpc>
              </a:pPr>
              <a:r>
                <a:rPr lang="en-US" sz="2528">
                  <a:solidFill>
                    <a:srgbClr val="FFFFFF"/>
                  </a:solidFill>
                  <a:latin typeface="Montserrat Bold"/>
                </a:rPr>
                <a:t>Educational Resources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55884" y="4937927"/>
              <a:ext cx="4941381" cy="11490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360"/>
                </a:lnSpc>
              </a:pPr>
              <a:r>
                <a:rPr lang="en-US" sz="1685">
                  <a:solidFill>
                    <a:srgbClr val="FFFFFF">
                      <a:alpha val="80000"/>
                    </a:srgbClr>
                  </a:solidFill>
                  <a:latin typeface="Montserrat"/>
                </a:rPr>
                <a:t>Educational resources blogs on topics such as nutrition, mental health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940826" y="4886739"/>
            <a:ext cx="4291838" cy="4114800"/>
          </a:xfrm>
          <a:custGeom>
            <a:avLst/>
            <a:gdLst/>
            <a:ahLst/>
            <a:cxnLst/>
            <a:rect r="r" b="b" t="t" l="l"/>
            <a:pathLst>
              <a:path h="4114800" w="4291838">
                <a:moveTo>
                  <a:pt x="0" y="0"/>
                </a:moveTo>
                <a:lnTo>
                  <a:pt x="4291838" y="0"/>
                </a:lnTo>
                <a:lnTo>
                  <a:pt x="4291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45079" y="3588888"/>
            <a:ext cx="764333" cy="885018"/>
          </a:xfrm>
          <a:custGeom>
            <a:avLst/>
            <a:gdLst/>
            <a:ahLst/>
            <a:cxnLst/>
            <a:rect r="r" b="b" t="t" l="l"/>
            <a:pathLst>
              <a:path h="885018" w="764333">
                <a:moveTo>
                  <a:pt x="0" y="0"/>
                </a:moveTo>
                <a:lnTo>
                  <a:pt x="764333" y="0"/>
                </a:lnTo>
                <a:lnTo>
                  <a:pt x="764333" y="885017"/>
                </a:lnTo>
                <a:lnTo>
                  <a:pt x="0" y="8850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45079" y="6399048"/>
            <a:ext cx="764333" cy="764333"/>
          </a:xfrm>
          <a:custGeom>
            <a:avLst/>
            <a:gdLst/>
            <a:ahLst/>
            <a:cxnLst/>
            <a:rect r="r" b="b" t="t" l="l"/>
            <a:pathLst>
              <a:path h="764333" w="764333">
                <a:moveTo>
                  <a:pt x="0" y="0"/>
                </a:moveTo>
                <a:lnTo>
                  <a:pt x="764333" y="0"/>
                </a:lnTo>
                <a:lnTo>
                  <a:pt x="764333" y="764333"/>
                </a:lnTo>
                <a:lnTo>
                  <a:pt x="0" y="764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364810" y="3588888"/>
            <a:ext cx="581899" cy="885018"/>
          </a:xfrm>
          <a:custGeom>
            <a:avLst/>
            <a:gdLst/>
            <a:ahLst/>
            <a:cxnLst/>
            <a:rect r="r" b="b" t="t" l="l"/>
            <a:pathLst>
              <a:path h="885018" w="581899">
                <a:moveTo>
                  <a:pt x="0" y="0"/>
                </a:moveTo>
                <a:lnTo>
                  <a:pt x="581899" y="0"/>
                </a:lnTo>
                <a:lnTo>
                  <a:pt x="581899" y="885017"/>
                </a:lnTo>
                <a:lnTo>
                  <a:pt x="0" y="8850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50795" y="983083"/>
            <a:ext cx="10386410" cy="81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4"/>
              </a:lnSpc>
            </a:pPr>
            <a:r>
              <a:rPr lang="en-US" sz="5057">
                <a:solidFill>
                  <a:srgbClr val="FFFFFF"/>
                </a:solidFill>
                <a:latin typeface="Montserrat Semi-Bold"/>
              </a:rPr>
              <a:t>Other Features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54520" y="2141529"/>
            <a:ext cx="9778959" cy="683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3"/>
              </a:lnSpc>
            </a:pPr>
            <a:r>
              <a:rPr lang="en-US" sz="1966">
                <a:solidFill>
                  <a:srgbClr val="FFFFFF">
                    <a:alpha val="80000"/>
                  </a:srgbClr>
                </a:solidFill>
                <a:latin typeface="Montserrat"/>
              </a:rPr>
              <a:t>Our goal is to offer you the benefits of working out while creating great experience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5079" y="4692980"/>
            <a:ext cx="3972949" cy="40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7"/>
              </a:lnSpc>
            </a:pPr>
            <a:r>
              <a:rPr lang="en-US" sz="2528">
                <a:solidFill>
                  <a:srgbClr val="FFFFFF"/>
                </a:solidFill>
                <a:latin typeface="Montserrat Bold"/>
              </a:rPr>
              <a:t>Fitness Reminders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5079" y="5302265"/>
            <a:ext cx="3706036" cy="86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0"/>
              </a:lnSpc>
            </a:pPr>
            <a:r>
              <a:rPr lang="en-US" sz="1685">
                <a:solidFill>
                  <a:srgbClr val="FFFFFF">
                    <a:alpha val="80000"/>
                  </a:srgbClr>
                </a:solidFill>
                <a:latin typeface="Montserrat"/>
              </a:rPr>
              <a:t>Reminders when closing the website</a:t>
            </a:r>
          </a:p>
          <a:p>
            <a:pPr>
              <a:lnSpc>
                <a:spcPts val="236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345079" y="7382456"/>
            <a:ext cx="3972949" cy="40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7"/>
              </a:lnSpc>
            </a:pPr>
            <a:r>
              <a:rPr lang="en-US" sz="2528">
                <a:solidFill>
                  <a:srgbClr val="FFFFFF"/>
                </a:solidFill>
                <a:latin typeface="Montserrat Semi-Bold"/>
              </a:rPr>
              <a:t>Account system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45079" y="7991741"/>
            <a:ext cx="3706036" cy="574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0"/>
              </a:lnSpc>
            </a:pPr>
            <a:r>
              <a:rPr lang="en-US" sz="1685">
                <a:solidFill>
                  <a:srgbClr val="FFFFFF">
                    <a:alpha val="80000"/>
                  </a:srgbClr>
                </a:solidFill>
                <a:latin typeface="Montserrat"/>
              </a:rPr>
              <a:t>Create account and allows users to rate an exercise by their own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756307"/>
            <a:ext cx="16010321" cy="6918236"/>
          </a:xfrm>
          <a:custGeom>
            <a:avLst/>
            <a:gdLst/>
            <a:ahLst/>
            <a:cxnLst/>
            <a:rect r="r" b="b" t="t" l="l"/>
            <a:pathLst>
              <a:path h="6918236" w="16010321">
                <a:moveTo>
                  <a:pt x="0" y="0"/>
                </a:moveTo>
                <a:lnTo>
                  <a:pt x="16010321" y="0"/>
                </a:lnTo>
                <a:lnTo>
                  <a:pt x="16010321" y="6918236"/>
                </a:lnTo>
                <a:lnTo>
                  <a:pt x="0" y="69182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29903" y="997033"/>
            <a:ext cx="13687202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90"/>
              </a:lnSpc>
            </a:pPr>
            <a:r>
              <a:rPr lang="en-US" sz="6742" spc="-134">
                <a:solidFill>
                  <a:srgbClr val="FFFFFF"/>
                </a:solidFill>
                <a:latin typeface="Montserrat Bold"/>
              </a:rPr>
              <a:t>Preliminary project schedule.​</a:t>
            </a:r>
          </a:p>
          <a:p>
            <a:pPr algn="ctr">
              <a:lnSpc>
                <a:spcPts val="809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23529" y="463699"/>
            <a:ext cx="10850166" cy="1483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180"/>
              </a:lnSpc>
              <a:spcBef>
                <a:spcPct val="0"/>
              </a:spcBef>
            </a:pPr>
            <a:r>
              <a:rPr lang="en-US" sz="8700">
                <a:solidFill>
                  <a:srgbClr val="FFFFFF"/>
                </a:solidFill>
                <a:latin typeface="Montserrat Bold"/>
              </a:rPr>
              <a:t>Technologies used​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557204"/>
            <a:ext cx="12055950" cy="419001"/>
            <a:chOff x="0" y="0"/>
            <a:chExt cx="16074599" cy="5586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31956"/>
              <a:ext cx="687195" cy="499075"/>
            </a:xfrm>
            <a:custGeom>
              <a:avLst/>
              <a:gdLst/>
              <a:ahLst/>
              <a:cxnLst/>
              <a:rect r="r" b="b" t="t" l="l"/>
              <a:pathLst>
                <a:path h="499075" w="687195">
                  <a:moveTo>
                    <a:pt x="0" y="0"/>
                  </a:moveTo>
                  <a:lnTo>
                    <a:pt x="687195" y="0"/>
                  </a:lnTo>
                  <a:lnTo>
                    <a:pt x="687195" y="499075"/>
                  </a:lnTo>
                  <a:lnTo>
                    <a:pt x="0" y="499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138475" y="-47625"/>
              <a:ext cx="14936124" cy="60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1"/>
                </a:lnSpc>
              </a:pPr>
              <a:r>
                <a:rPr lang="en-US" sz="2829">
                  <a:solidFill>
                    <a:srgbClr val="D9D9D9"/>
                  </a:solidFill>
                  <a:latin typeface="Montserrat Bold"/>
                </a:rPr>
                <a:t>FrontEnd: Html, CSS and JavaScript​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007038"/>
            <a:ext cx="12055950" cy="419001"/>
            <a:chOff x="0" y="0"/>
            <a:chExt cx="16074599" cy="5586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31956"/>
              <a:ext cx="687195" cy="499075"/>
            </a:xfrm>
            <a:custGeom>
              <a:avLst/>
              <a:gdLst/>
              <a:ahLst/>
              <a:cxnLst/>
              <a:rect r="r" b="b" t="t" l="l"/>
              <a:pathLst>
                <a:path h="499075" w="687195">
                  <a:moveTo>
                    <a:pt x="0" y="0"/>
                  </a:moveTo>
                  <a:lnTo>
                    <a:pt x="687195" y="0"/>
                  </a:lnTo>
                  <a:lnTo>
                    <a:pt x="687195" y="499075"/>
                  </a:lnTo>
                  <a:lnTo>
                    <a:pt x="0" y="499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1138475" y="-47625"/>
              <a:ext cx="14936124" cy="60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1"/>
                </a:lnSpc>
              </a:pPr>
              <a:r>
                <a:rPr lang="en-US" sz="2829">
                  <a:solidFill>
                    <a:srgbClr val="D9D9D9"/>
                  </a:solidFill>
                  <a:latin typeface="Montserrat Bold"/>
                </a:rPr>
                <a:t>BackEnd: Maria DB​ and PHP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7252597"/>
            <a:ext cx="12055950" cy="419001"/>
            <a:chOff x="0" y="0"/>
            <a:chExt cx="16074599" cy="5586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31956"/>
              <a:ext cx="687195" cy="499075"/>
            </a:xfrm>
            <a:custGeom>
              <a:avLst/>
              <a:gdLst/>
              <a:ahLst/>
              <a:cxnLst/>
              <a:rect r="r" b="b" t="t" l="l"/>
              <a:pathLst>
                <a:path h="499075" w="687195">
                  <a:moveTo>
                    <a:pt x="0" y="0"/>
                  </a:moveTo>
                  <a:lnTo>
                    <a:pt x="687195" y="0"/>
                  </a:lnTo>
                  <a:lnTo>
                    <a:pt x="687195" y="499075"/>
                  </a:lnTo>
                  <a:lnTo>
                    <a:pt x="0" y="4990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138475" y="-47625"/>
              <a:ext cx="14936124" cy="606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61"/>
                </a:lnSpc>
              </a:pPr>
              <a:r>
                <a:rPr lang="en-US" sz="2829">
                  <a:solidFill>
                    <a:srgbClr val="D9D9D9"/>
                  </a:solidFill>
                  <a:latin typeface="Montserrat Bold"/>
                </a:rPr>
                <a:t>A</a:t>
              </a:r>
              <a:r>
                <a:rPr lang="en-US" sz="2829">
                  <a:solidFill>
                    <a:srgbClr val="D9D9D9"/>
                  </a:solidFill>
                  <a:latin typeface="Montserrat Bold"/>
                </a:rPr>
                <a:t>I: Python (Pandas and Scikit-learn)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-8999" r="0" b="-89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13719" y="3038335"/>
            <a:ext cx="4471555" cy="5639121"/>
            <a:chOff x="0" y="0"/>
            <a:chExt cx="1114694" cy="14057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14694" cy="1405752"/>
            </a:xfrm>
            <a:custGeom>
              <a:avLst/>
              <a:gdLst/>
              <a:ahLst/>
              <a:cxnLst/>
              <a:rect r="r" b="b" t="t" l="l"/>
              <a:pathLst>
                <a:path h="1405752" w="1114694">
                  <a:moveTo>
                    <a:pt x="0" y="0"/>
                  </a:moveTo>
                  <a:lnTo>
                    <a:pt x="1114694" y="0"/>
                  </a:lnTo>
                  <a:lnTo>
                    <a:pt x="1114694" y="1405752"/>
                  </a:lnTo>
                  <a:lnTo>
                    <a:pt x="0" y="1405752"/>
                  </a:lnTo>
                  <a:close/>
                </a:path>
              </a:pathLst>
            </a:custGeom>
            <a:solidFill>
              <a:srgbClr val="25262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114694" cy="14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373333" y="6026614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6"/>
                </a:lnTo>
                <a:lnTo>
                  <a:pt x="0" y="23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73333" y="6527033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73333" y="5464882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671073" y="3038335"/>
            <a:ext cx="4920648" cy="5639121"/>
            <a:chOff x="0" y="0"/>
            <a:chExt cx="1226647" cy="14057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26647" cy="1405752"/>
            </a:xfrm>
            <a:custGeom>
              <a:avLst/>
              <a:gdLst/>
              <a:ahLst/>
              <a:cxnLst/>
              <a:rect r="r" b="b" t="t" l="l"/>
              <a:pathLst>
                <a:path h="1405752" w="1226647">
                  <a:moveTo>
                    <a:pt x="0" y="0"/>
                  </a:moveTo>
                  <a:lnTo>
                    <a:pt x="1226647" y="0"/>
                  </a:lnTo>
                  <a:lnTo>
                    <a:pt x="1226647" y="1405752"/>
                  </a:lnTo>
                  <a:lnTo>
                    <a:pt x="0" y="1405752"/>
                  </a:lnTo>
                  <a:close/>
                </a:path>
              </a:pathLst>
            </a:custGeom>
            <a:solidFill>
              <a:srgbClr val="25262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1226647" cy="14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530688" y="6026614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6"/>
                </a:lnTo>
                <a:lnTo>
                  <a:pt x="0" y="23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530688" y="6527033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530688" y="5464882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77521" y="3038335"/>
            <a:ext cx="4672998" cy="5639121"/>
            <a:chOff x="0" y="0"/>
            <a:chExt cx="1164911" cy="14057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4911" cy="1405752"/>
            </a:xfrm>
            <a:custGeom>
              <a:avLst/>
              <a:gdLst/>
              <a:ahLst/>
              <a:cxnLst/>
              <a:rect r="r" b="b" t="t" l="l"/>
              <a:pathLst>
                <a:path h="1405752" w="1164911">
                  <a:moveTo>
                    <a:pt x="0" y="0"/>
                  </a:moveTo>
                  <a:lnTo>
                    <a:pt x="1164911" y="0"/>
                  </a:lnTo>
                  <a:lnTo>
                    <a:pt x="1164911" y="1405752"/>
                  </a:lnTo>
                  <a:lnTo>
                    <a:pt x="0" y="1405752"/>
                  </a:lnTo>
                  <a:close/>
                </a:path>
              </a:pathLst>
            </a:custGeom>
            <a:solidFill>
              <a:srgbClr val="25262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164911" cy="1434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689460" y="6026614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6"/>
                </a:lnTo>
                <a:lnTo>
                  <a:pt x="0" y="2356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689460" y="6527033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689460" y="5464882"/>
            <a:ext cx="324428" cy="235616"/>
          </a:xfrm>
          <a:custGeom>
            <a:avLst/>
            <a:gdLst/>
            <a:ahLst/>
            <a:cxnLst/>
            <a:rect r="r" b="b" t="t" l="l"/>
            <a:pathLst>
              <a:path h="235616" w="324428">
                <a:moveTo>
                  <a:pt x="0" y="0"/>
                </a:moveTo>
                <a:lnTo>
                  <a:pt x="324428" y="0"/>
                </a:lnTo>
                <a:lnTo>
                  <a:pt x="324428" y="235615"/>
                </a:lnTo>
                <a:lnTo>
                  <a:pt x="0" y="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615661" y="853965"/>
            <a:ext cx="7056679" cy="81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4"/>
              </a:lnSpc>
            </a:pPr>
            <a:r>
              <a:rPr lang="en-US" sz="5057">
                <a:solidFill>
                  <a:srgbClr val="FFFFFF"/>
                </a:solidFill>
                <a:latin typeface="Montserrat Semi-Bold"/>
              </a:rPr>
              <a:t>Project Management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50795" y="1805593"/>
            <a:ext cx="10386410" cy="423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3"/>
              </a:lnSpc>
            </a:pPr>
            <a:r>
              <a:rPr lang="en-US" sz="2466">
                <a:solidFill>
                  <a:srgbClr val="FFFFFF">
                    <a:alpha val="80000"/>
                  </a:srgbClr>
                </a:solidFill>
                <a:latin typeface="Montserrat Bold"/>
              </a:rPr>
              <a:t>Team Roles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40568" y="3778660"/>
            <a:ext cx="1849055" cy="47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968">
                <a:solidFill>
                  <a:srgbClr val="FFFFFF"/>
                </a:solidFill>
                <a:latin typeface="Montserrat Semi-Bold"/>
              </a:rPr>
              <a:t>Frontend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910813" y="5406134"/>
            <a:ext cx="1878810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User Interface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910813" y="6483371"/>
            <a:ext cx="3445400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HTML, PHP, CSS, JS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88822" y="4406774"/>
            <a:ext cx="2152547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"/>
              </a:rPr>
              <a:t>Fanik &amp; Sulaiman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938692" y="5967866"/>
            <a:ext cx="2148488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Front End Scripts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97922" y="3778660"/>
            <a:ext cx="1849055" cy="47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968">
                <a:solidFill>
                  <a:srgbClr val="FFFFFF"/>
                </a:solidFill>
                <a:latin typeface="Montserrat Semi-Bold"/>
              </a:rPr>
              <a:t>Backend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068167" y="5406134"/>
            <a:ext cx="3073765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Web Server Development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068167" y="6483371"/>
            <a:ext cx="2891218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Python, PHP and SQL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946176" y="4406774"/>
            <a:ext cx="2152547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"/>
              </a:rPr>
              <a:t>Muiz &amp; Tyler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096047" y="5967866"/>
            <a:ext cx="2148488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Backend Scripts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704370" y="3778660"/>
            <a:ext cx="1849055" cy="476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59"/>
              </a:lnSpc>
            </a:pPr>
            <a:r>
              <a:rPr lang="en-US" sz="2968">
                <a:solidFill>
                  <a:srgbClr val="FFFFFF"/>
                </a:solidFill>
                <a:latin typeface="Montserrat Semi-Bold"/>
              </a:rPr>
              <a:t>AI Model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674615" y="5406134"/>
            <a:ext cx="2692765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Pre-proccess Dataset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74615" y="6483371"/>
            <a:ext cx="2891218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Python Development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52624" y="4406774"/>
            <a:ext cx="2152547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"/>
              </a:rPr>
              <a:t>Tom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702495" y="5967866"/>
            <a:ext cx="2664885" cy="297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93"/>
              </a:lnSpc>
            </a:pPr>
            <a:r>
              <a:rPr lang="en-US" sz="1781">
                <a:solidFill>
                  <a:srgbClr val="FFFFFF"/>
                </a:solidFill>
                <a:latin typeface="Montserrat Bold"/>
              </a:rPr>
              <a:t>Developing Algorithm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DAF8ItijNnE</dc:identifier>
  <dcterms:modified xsi:type="dcterms:W3CDTF">2011-08-01T06:04:30Z</dcterms:modified>
  <cp:revision>1</cp:revision>
  <dc:title>Red Black Fitness &amp; Gym Presentation Template</dc:title>
</cp:coreProperties>
</file>